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62" r:id="rId5"/>
    <p:sldId id="263" r:id="rId6"/>
    <p:sldId id="268" r:id="rId7"/>
    <p:sldId id="264" r:id="rId8"/>
    <p:sldId id="265" r:id="rId9"/>
    <p:sldId id="258" r:id="rId10"/>
    <p:sldId id="266" r:id="rId11"/>
    <p:sldId id="256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17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796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4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74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716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94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841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93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87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26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407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91CBC-F573-4505-A14E-2E8E7279BCF1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0B1D5-D8AE-4011-8F83-5B2A144FA1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40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1233" y="249814"/>
            <a:ext cx="9134184" cy="63196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2330" y="4095693"/>
            <a:ext cx="4324927" cy="881784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/>
            <a:r>
              <a:rPr lang="en-GB" sz="6600" b="1" dirty="0" smtClean="0">
                <a:solidFill>
                  <a:srgbClr val="FFFF00"/>
                </a:solidFill>
                <a:latin typeface="+mn-lt"/>
              </a:rPr>
              <a:t>Welcome!</a:t>
            </a:r>
            <a:endParaRPr lang="en-GB" sz="6600" b="1" dirty="0">
              <a:solidFill>
                <a:srgbClr val="FFFF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145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9507" y="186056"/>
            <a:ext cx="6302748" cy="640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13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618" y="0"/>
            <a:ext cx="11251273" cy="671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914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3517" y="214112"/>
            <a:ext cx="6563558" cy="48802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86763" y="305377"/>
            <a:ext cx="579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/>
              <a:t>Pre-reading </a:t>
            </a:r>
            <a:r>
              <a:rPr lang="en-GB" sz="4800" b="1" dirty="0" smtClean="0"/>
              <a:t>skills</a:t>
            </a:r>
            <a:endParaRPr lang="en-GB" sz="4800" b="1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225889" y="193963"/>
            <a:ext cx="2946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i="1" dirty="0" smtClean="0"/>
              <a:t>Learning to </a:t>
            </a:r>
          </a:p>
          <a:p>
            <a:r>
              <a:rPr lang="en-GB" sz="3200" i="1" dirty="0" smtClean="0"/>
              <a:t>read starts </a:t>
            </a:r>
          </a:p>
          <a:p>
            <a:r>
              <a:rPr lang="en-GB" sz="3200" b="1" i="1" dirty="0" smtClean="0"/>
              <a:t>from…birth</a:t>
            </a:r>
            <a:r>
              <a:rPr lang="en-GB" sz="3200" i="1" dirty="0"/>
              <a:t>!</a:t>
            </a:r>
            <a:r>
              <a:rPr lang="en-GB" sz="3200" i="1" dirty="0" smtClean="0"/>
              <a:t> Nursery develops these skills further.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872" y="5094408"/>
            <a:ext cx="2629035" cy="15494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500" y="5115306"/>
            <a:ext cx="2433591" cy="15285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15999" y="952403"/>
            <a:ext cx="2235315" cy="18923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935" y="3289241"/>
            <a:ext cx="2133710" cy="164473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25915" y="1408529"/>
            <a:ext cx="2734316" cy="212669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01925" y="3618807"/>
            <a:ext cx="3076038" cy="3025081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6086763" y="5185673"/>
            <a:ext cx="2616129" cy="1580501"/>
            <a:chOff x="193360" y="457490"/>
            <a:chExt cx="2512895" cy="2267238"/>
          </a:xfrm>
        </p:grpSpPr>
        <p:pic>
          <p:nvPicPr>
            <p:cNvPr id="16" name="Content Placeholder 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93360" y="457490"/>
              <a:ext cx="926998" cy="226723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30722" y="475282"/>
              <a:ext cx="890442" cy="211067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850417" y="475283"/>
              <a:ext cx="855838" cy="21200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50196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9073" y="41598"/>
            <a:ext cx="10515600" cy="1325563"/>
          </a:xfrm>
        </p:spPr>
        <p:txBody>
          <a:bodyPr/>
          <a:lstStyle/>
          <a:p>
            <a:r>
              <a:rPr lang="en-GB" b="1" dirty="0" smtClean="0">
                <a:latin typeface="+mn-lt"/>
              </a:rPr>
              <a:t>From the first day of Reception…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7634" y="1194880"/>
            <a:ext cx="6272402" cy="3968247"/>
          </a:xfrm>
        </p:spPr>
        <p:txBody>
          <a:bodyPr/>
          <a:lstStyle/>
          <a:p>
            <a:r>
              <a:rPr lang="en-GB" sz="3200" dirty="0"/>
              <a:t>A</a:t>
            </a:r>
            <a:r>
              <a:rPr lang="en-GB" sz="3200" dirty="0" smtClean="0"/>
              <a:t>ll children</a:t>
            </a:r>
            <a:r>
              <a:rPr lang="en-GB" sz="3200" b="1" i="1" dirty="0" smtClean="0"/>
              <a:t> continue </a:t>
            </a:r>
            <a:r>
              <a:rPr lang="en-GB" sz="3200" dirty="0" smtClean="0"/>
              <a:t>their journey to </a:t>
            </a:r>
            <a:r>
              <a:rPr lang="en-GB" sz="3200" dirty="0" smtClean="0"/>
              <a:t>reading and </a:t>
            </a:r>
            <a:r>
              <a:rPr lang="en-GB" sz="3200" dirty="0" smtClean="0"/>
              <a:t>spelling through focused, teacher-led phonics lessons</a:t>
            </a:r>
            <a:r>
              <a:rPr lang="en-GB" sz="3200" dirty="0" smtClean="0"/>
              <a:t>.</a:t>
            </a:r>
            <a:endParaRPr lang="en-GB" sz="3200" dirty="0"/>
          </a:p>
          <a:p>
            <a:r>
              <a:rPr lang="en-GB" sz="3200" dirty="0" smtClean="0"/>
              <a:t>Every child takes part in every lesson (they start at </a:t>
            </a:r>
            <a:r>
              <a:rPr lang="en-GB" sz="3200" dirty="0" smtClean="0"/>
              <a:t>9am, sharp!)</a:t>
            </a:r>
            <a:endParaRPr lang="en-GB" sz="3200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8881" y="4182609"/>
            <a:ext cx="959243" cy="21185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6642" y="4220883"/>
            <a:ext cx="958292" cy="20419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76473" y="3751482"/>
            <a:ext cx="1320800" cy="1795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aseline="-25000" dirty="0" smtClean="0"/>
              <a:t>+</a:t>
            </a:r>
            <a:endParaRPr lang="en-GB" sz="16600" baseline="-25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960" y="1068037"/>
            <a:ext cx="4791674" cy="515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44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618" y="0"/>
            <a:ext cx="11251273" cy="671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68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31798" y="412955"/>
            <a:ext cx="113168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i="1" dirty="0" smtClean="0"/>
              <a:t>We aim for children to be able to read with understanding and fluency. </a:t>
            </a:r>
          </a:p>
          <a:p>
            <a:r>
              <a:rPr lang="en-GB" sz="4000" i="1" dirty="0" smtClean="0"/>
              <a:t>By the end of Year 1, they should have enough ‘code knowledge’ to attempt most texts accurately- allowing us to focus more on… </a:t>
            </a:r>
            <a:endParaRPr lang="en-GB" sz="40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90678" y="4265237"/>
            <a:ext cx="55995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i="1" dirty="0" smtClean="0">
                <a:solidFill>
                  <a:srgbClr val="FF0000"/>
                </a:solidFill>
              </a:rPr>
              <a:t>Have a look on your tables for age-expected books.</a:t>
            </a:r>
            <a:endParaRPr lang="en-GB" sz="4400" i="1" dirty="0">
              <a:solidFill>
                <a:srgbClr val="FF0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6856" y="2807837"/>
            <a:ext cx="1390721" cy="29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31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Some children will find it hard/harder than others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582" y="1825625"/>
            <a:ext cx="4380345" cy="460288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600" dirty="0" smtClean="0"/>
              <a:t>The only way is to </a:t>
            </a:r>
            <a:r>
              <a:rPr lang="en-GB" sz="3600" dirty="0" smtClean="0"/>
              <a:t>practise…</a:t>
            </a:r>
            <a:endParaRPr lang="en-GB" sz="3600" dirty="0" smtClean="0"/>
          </a:p>
          <a:p>
            <a:pPr>
              <a:lnSpc>
                <a:spcPct val="120000"/>
              </a:lnSpc>
            </a:pPr>
            <a:r>
              <a:rPr lang="en-GB" sz="3600" dirty="0" smtClean="0"/>
              <a:t>Reading </a:t>
            </a:r>
            <a:r>
              <a:rPr lang="en-GB" sz="3600" dirty="0" smtClean="0"/>
              <a:t>TO your child every night at bedtime</a:t>
            </a:r>
          </a:p>
          <a:p>
            <a:pPr>
              <a:lnSpc>
                <a:spcPct val="120000"/>
              </a:lnSpc>
            </a:pPr>
            <a:r>
              <a:rPr lang="en-GB" sz="3600" dirty="0" smtClean="0"/>
              <a:t>Listening to them read their school book before they have their TV time</a:t>
            </a:r>
          </a:p>
          <a:p>
            <a:pPr>
              <a:lnSpc>
                <a:spcPct val="120000"/>
              </a:lnSpc>
            </a:pPr>
            <a:r>
              <a:rPr lang="en-GB" sz="3600" dirty="0" smtClean="0"/>
              <a:t>Using the same language as we use in school (coming up!)</a:t>
            </a:r>
          </a:p>
          <a:p>
            <a:pPr>
              <a:lnSpc>
                <a:spcPct val="120000"/>
              </a:lnSpc>
            </a:pPr>
            <a:r>
              <a:rPr lang="en-GB" sz="3600" dirty="0" smtClean="0"/>
              <a:t>Being supportive and calm when things are getting frustrating!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6691" y="2017348"/>
            <a:ext cx="2244436" cy="20039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40436" y="2336800"/>
            <a:ext cx="258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Keeping their attention focused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124" y="4224509"/>
            <a:ext cx="2238733" cy="19269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40436" y="4864797"/>
            <a:ext cx="258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Pushing sounds together to ‘hear’ the word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153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We are a Sounds-Write school 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108" y="1967778"/>
            <a:ext cx="5265946" cy="382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38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7110" y="75189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+mn-lt"/>
              </a:rPr>
              <a:t>Parent cheat sheet- key language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527" y="1400752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/>
              <a:t>E</a:t>
            </a:r>
            <a:r>
              <a:rPr lang="en-GB" dirty="0" smtClean="0"/>
              <a:t>ncourage </a:t>
            </a:r>
            <a:r>
              <a:rPr lang="en-GB" dirty="0"/>
              <a:t>them to use their finger under the word from left to </a:t>
            </a:r>
            <a:r>
              <a:rPr lang="en-GB" dirty="0" smtClean="0"/>
              <a:t>right: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i="1" dirty="0" smtClean="0">
                <a:solidFill>
                  <a:srgbClr val="FF0000"/>
                </a:solidFill>
              </a:rPr>
              <a:t>“Use your reading finger please”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i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 smtClean="0"/>
              <a:t>If they read a word incorrectly, ask </a:t>
            </a:r>
            <a:r>
              <a:rPr lang="en-GB" dirty="0"/>
              <a:t>them </a:t>
            </a:r>
            <a:r>
              <a:rPr lang="en-GB" dirty="0" smtClean="0"/>
              <a:t>to: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i="1" dirty="0" smtClean="0">
                <a:solidFill>
                  <a:srgbClr val="FF0000"/>
                </a:solidFill>
              </a:rPr>
              <a:t>“Say </a:t>
            </a:r>
            <a:r>
              <a:rPr lang="en-GB" i="1" dirty="0">
                <a:solidFill>
                  <a:srgbClr val="FF0000"/>
                </a:solidFill>
              </a:rPr>
              <a:t>the sounds and </a:t>
            </a:r>
            <a:r>
              <a:rPr lang="en-GB" i="1" dirty="0" smtClean="0">
                <a:solidFill>
                  <a:srgbClr val="FF0000"/>
                </a:solidFill>
              </a:rPr>
              <a:t>listen for </a:t>
            </a:r>
            <a:r>
              <a:rPr lang="en-GB" i="1" dirty="0">
                <a:solidFill>
                  <a:srgbClr val="FF0000"/>
                </a:solidFill>
              </a:rPr>
              <a:t>the </a:t>
            </a:r>
            <a:r>
              <a:rPr lang="en-GB" i="1" dirty="0" smtClean="0">
                <a:solidFill>
                  <a:srgbClr val="FF0000"/>
                </a:solidFill>
              </a:rPr>
              <a:t>word”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i="1" dirty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dirty="0" smtClean="0"/>
              <a:t>If </a:t>
            </a:r>
            <a:r>
              <a:rPr lang="en-GB" dirty="0"/>
              <a:t>they need </a:t>
            </a:r>
            <a:r>
              <a:rPr lang="en-GB" dirty="0" smtClean="0"/>
              <a:t>more help say: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i="1" dirty="0" smtClean="0">
                <a:solidFill>
                  <a:srgbClr val="FF0000"/>
                </a:solidFill>
              </a:rPr>
              <a:t>“I’ll say the sounds, you listen for the word.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i="1" dirty="0" smtClean="0">
                <a:solidFill>
                  <a:srgbClr val="FF0000"/>
                </a:solidFill>
              </a:rPr>
              <a:t>What is the word?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i="1" dirty="0" smtClean="0">
                <a:solidFill>
                  <a:srgbClr val="FF0000"/>
                </a:solidFill>
              </a:rPr>
              <a:t>Your turn- say the sounds and listen for the word ‘…’</a:t>
            </a:r>
            <a:endParaRPr lang="en-GB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874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77" y="1679779"/>
            <a:ext cx="8474523" cy="448038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1893" y="2990052"/>
            <a:ext cx="5237669" cy="37725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6365" y="6300894"/>
            <a:ext cx="4433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Search </a:t>
            </a:r>
            <a:r>
              <a:rPr lang="en-GB" sz="2400" dirty="0" err="1" smtClean="0"/>
              <a:t>AppStore</a:t>
            </a:r>
            <a:r>
              <a:rPr lang="en-GB" sz="2400" dirty="0" smtClean="0"/>
              <a:t>: Initial Code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24873" y="341745"/>
            <a:ext cx="111021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/>
              <a:t>Look out for ‘Taster Mornings’ next year where you can see the children in action and take part yourself. </a:t>
            </a:r>
            <a:endParaRPr lang="en-GB" sz="3200" b="1" i="1" dirty="0"/>
          </a:p>
        </p:txBody>
      </p:sp>
    </p:spTree>
    <p:extLst>
      <p:ext uri="{BB962C8B-B14F-4D97-AF65-F5344CB8AC3E}">
        <p14:creationId xmlns:p14="http://schemas.microsoft.com/office/powerpoint/2010/main" val="112213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88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292</Words>
  <Application>Microsoft Office PowerPoint</Application>
  <PresentationFormat>Widescreen</PresentationFormat>
  <Paragraphs>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Welcome!</vt:lpstr>
      <vt:lpstr>PowerPoint Presentation</vt:lpstr>
      <vt:lpstr>PowerPoint Presentation</vt:lpstr>
      <vt:lpstr>PowerPoint Presentation</vt:lpstr>
      <vt:lpstr>From the first day of Reception…</vt:lpstr>
      <vt:lpstr>PowerPoint Presentation</vt:lpstr>
      <vt:lpstr>PowerPoint Presentation</vt:lpstr>
      <vt:lpstr>Some children will find it hard/harder than others</vt:lpstr>
      <vt:lpstr>We are a Sounds-Write school </vt:lpstr>
      <vt:lpstr>Parent cheat sheet- key language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Welcome, Parents!</dc:title>
  <dc:creator>sharpa</dc:creator>
  <cp:lastModifiedBy>sharpa</cp:lastModifiedBy>
  <cp:revision>12</cp:revision>
  <dcterms:created xsi:type="dcterms:W3CDTF">2024-05-07T18:07:32Z</dcterms:created>
  <dcterms:modified xsi:type="dcterms:W3CDTF">2024-05-08T18:49:20Z</dcterms:modified>
</cp:coreProperties>
</file>